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73" r:id="rId12"/>
    <p:sldId id="274" r:id="rId13"/>
    <p:sldId id="269" r:id="rId14"/>
    <p:sldId id="270" r:id="rId15"/>
    <p:sldId id="271" r:id="rId16"/>
    <p:sldId id="27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w Cen MT" panose="020B0602020104020603" pitchFamily="34" charset="0"/>
      <p:regular r:id="rId26"/>
      <p:bold r:id="rId27"/>
      <p:italic r:id="rId28"/>
      <p:boldItalic r:id="rId29"/>
    </p:embeddedFont>
    <p:embeddedFont>
      <p:font typeface="Roboto Condensed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1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648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33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03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7883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09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693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419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892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234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713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8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371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043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9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555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57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02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622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945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73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74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694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431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310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812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454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975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3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983104"/>
            <a:ext cx="7556421" cy="1276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54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ADVENTURE </a:t>
            </a:r>
            <a:r>
              <a:rPr lang="en-US" sz="5400" b="1" dirty="0" smtClean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WORKS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9" y="3259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A comprehensive data analytics journey exploring sales trends, profitability patterns, and strategic insights from a global bicycle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manufacturer.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0189" y="5284231"/>
            <a:ext cx="36867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Ganesh Dudhal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Manasi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Daph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Bhavani Kulkarni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Chetan Dinesh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0"/>
            <a:ext cx="12437341" cy="121230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" y="1212309"/>
            <a:ext cx="6706580" cy="3034123"/>
          </a:xfrm>
          <a:ln w="12700">
            <a:solidFill>
              <a:schemeClr val="tx1"/>
            </a:solidFill>
          </a:ln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90" y="1212308"/>
            <a:ext cx="6619170" cy="3034123"/>
          </a:xfrm>
          <a:ln w="12700">
            <a:solidFill>
              <a:schemeClr val="tx1"/>
            </a:solidFill>
          </a:ln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0" y="4439379"/>
            <a:ext cx="6706580" cy="3470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90" y="4439379"/>
            <a:ext cx="6619170" cy="3470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93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79" y="15146"/>
            <a:ext cx="12437341" cy="121230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0" y="4336415"/>
            <a:ext cx="7029451" cy="3687445"/>
          </a:xfrm>
          <a:ln>
            <a:solidFill>
              <a:schemeClr val="tx1"/>
            </a:solidFill>
          </a:ln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0" y="1227455"/>
            <a:ext cx="7029451" cy="2967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7455"/>
            <a:ext cx="6423660" cy="2052955"/>
          </a:xfrm>
          <a:ln>
            <a:solidFill>
              <a:schemeClr val="tx1"/>
            </a:solidFill>
          </a:ln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344477"/>
            <a:ext cx="6435090" cy="2679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47097"/>
            <a:ext cx="6435090" cy="1730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13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79" y="0"/>
            <a:ext cx="12437341" cy="121230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212309"/>
            <a:ext cx="6297930" cy="6662961"/>
          </a:xfrm>
          <a:ln>
            <a:solidFill>
              <a:schemeClr val="tx1"/>
            </a:solidFill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60" y="1212309"/>
            <a:ext cx="6765810" cy="6662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34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669" y="113571"/>
            <a:ext cx="12437341" cy="89226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1245870"/>
            <a:ext cx="14104620" cy="6777990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6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389" y="193581"/>
            <a:ext cx="12437341" cy="86940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 Dashboard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371600"/>
            <a:ext cx="14036040" cy="6720840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2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79" y="0"/>
            <a:ext cx="12437341" cy="124659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4" y="1246599"/>
            <a:ext cx="14266936" cy="6881401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1" y="147861"/>
            <a:ext cx="12437341" cy="92655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2" y="1074421"/>
            <a:ext cx="14402078" cy="7028180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46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609" y="809982"/>
            <a:ext cx="11747183" cy="116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KEY FINDINGS &amp; STRATEGIC RECOMMENDATIONS</a:t>
            </a:r>
            <a:endParaRPr lang="en-US" sz="36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441609" y="2342198"/>
            <a:ext cx="3791902" cy="2594491"/>
          </a:xfrm>
          <a:prstGeom prst="roundRect">
            <a:avLst>
              <a:gd name="adj" fmla="val 4229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418749" y="2342198"/>
            <a:ext cx="91440" cy="2594491"/>
          </a:xfrm>
          <a:prstGeom prst="roundRect">
            <a:avLst>
              <a:gd name="adj" fmla="val 30467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1718667" y="2550676"/>
            <a:ext cx="3306366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2013 SUCCESS ANALYSIS REQUIRED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18667" y="3242310"/>
            <a:ext cx="330636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Conduct detailed investigation into strategies, products, and market conditions that drove the exceptional 2013 performance to replicate success in future years</a:t>
            </a:r>
            <a:endParaRPr lang="en-US" sz="1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19130" y="2342198"/>
            <a:ext cx="3792022" cy="2594491"/>
          </a:xfrm>
          <a:prstGeom prst="roundRect">
            <a:avLst>
              <a:gd name="adj" fmla="val 4229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396270" y="2342198"/>
            <a:ext cx="91440" cy="2594491"/>
          </a:xfrm>
          <a:prstGeom prst="roundRect">
            <a:avLst>
              <a:gd name="adj" fmla="val 30467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5696188" y="2550676"/>
            <a:ext cx="3306485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LEVERAGE SEASONAL INTELLIGENCE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696188" y="3242310"/>
            <a:ext cx="330648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Optimise inventory management, promotional campaigns, and staffing allocation around Q4 peak and summer cycling season to maximise returns</a:t>
            </a:r>
            <a:endParaRPr lang="en-US" sz="1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396770" y="2342198"/>
            <a:ext cx="3791902" cy="2594491"/>
          </a:xfrm>
          <a:prstGeom prst="roundRect">
            <a:avLst>
              <a:gd name="adj" fmla="val 4229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373910" y="2342198"/>
            <a:ext cx="91440" cy="2594491"/>
          </a:xfrm>
          <a:prstGeom prst="roundRect">
            <a:avLst>
              <a:gd name="adj" fmla="val 30467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9673828" y="2550676"/>
            <a:ext cx="3306366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MAINTAIN COST EXCELLENCE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73828" y="3242310"/>
            <a:ext cx="3306366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With 41% profit margin demonstrating excellent production cost control, continue process optimisation and supplier negotiations whilst protecting quality standards</a:t>
            </a:r>
            <a:endParaRPr lang="en-US" sz="1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441609" y="5122307"/>
            <a:ext cx="3791902" cy="2297311"/>
          </a:xfrm>
          <a:prstGeom prst="roundRect">
            <a:avLst>
              <a:gd name="adj" fmla="val 4776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418749" y="5122307"/>
            <a:ext cx="91440" cy="2297311"/>
          </a:xfrm>
          <a:prstGeom prst="roundRect">
            <a:avLst>
              <a:gd name="adj" fmla="val 30467"/>
            </a:avLst>
          </a:prstGeom>
          <a:solidFill>
            <a:srgbClr val="C8CAC1"/>
          </a:solidFill>
          <a:ln/>
        </p:spPr>
      </p:sp>
      <p:sp>
        <p:nvSpPr>
          <p:cNvPr id="17" name="Text 15"/>
          <p:cNvSpPr/>
          <p:nvPr/>
        </p:nvSpPr>
        <p:spPr>
          <a:xfrm>
            <a:off x="1718667" y="5330785"/>
            <a:ext cx="3306366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ACCELERATE GEOGRAPHIC EXPANSION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718667" y="6022419"/>
            <a:ext cx="330636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Prioritise investment in European and Pacific markets where cycling infrastructure and culture support growth but Adventure Works presence remains minimal</a:t>
            </a:r>
            <a:endParaRPr lang="en-US" sz="1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419130" y="5122307"/>
            <a:ext cx="3792022" cy="2297311"/>
          </a:xfrm>
          <a:prstGeom prst="roundRect">
            <a:avLst>
              <a:gd name="adj" fmla="val 4776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396270" y="5122307"/>
            <a:ext cx="91440" cy="2297311"/>
          </a:xfrm>
          <a:prstGeom prst="roundRect">
            <a:avLst>
              <a:gd name="adj" fmla="val 30467"/>
            </a:avLst>
          </a:prstGeom>
          <a:solidFill>
            <a:srgbClr val="C8CAC1"/>
          </a:solidFill>
          <a:ln/>
        </p:spPr>
      </p:sp>
      <p:sp>
        <p:nvSpPr>
          <p:cNvPr id="21" name="Text 19"/>
          <p:cNvSpPr/>
          <p:nvPr/>
        </p:nvSpPr>
        <p:spPr>
          <a:xfrm>
            <a:off x="5696188" y="5330785"/>
            <a:ext cx="3306485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PRODUCT PORTFOLIO OPTIMISATION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96188" y="6022419"/>
            <a:ext cx="330648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Continue focus on high-margin road and mountain bikes whilst expanding accessory offerings that generate consistent volume with strong customer attachment rates</a:t>
            </a:r>
            <a:endParaRPr lang="en-US" sz="1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088659" y="1393974"/>
            <a:ext cx="971550" cy="5650380"/>
            <a:chOff x="6103619" y="1116181"/>
            <a:chExt cx="640082" cy="3120078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619" y="1116181"/>
              <a:ext cx="640081" cy="942317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3621" y="2226017"/>
              <a:ext cx="640080" cy="942316"/>
            </a:xfrm>
            <a:prstGeom prst="rect">
              <a:avLst/>
            </a:prstGeom>
          </p:spPr>
        </p:pic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621" y="3293943"/>
              <a:ext cx="640080" cy="94231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184939" y="546415"/>
            <a:ext cx="6690956" cy="7136769"/>
            <a:chOff x="7259359" y="498471"/>
            <a:chExt cx="6690956" cy="7136769"/>
          </a:xfrm>
        </p:grpSpPr>
        <p:sp>
          <p:nvSpPr>
            <p:cNvPr id="6" name="Text 2"/>
            <p:cNvSpPr/>
            <p:nvPr/>
          </p:nvSpPr>
          <p:spPr>
            <a:xfrm>
              <a:off x="7259359" y="498471"/>
              <a:ext cx="5177790" cy="6330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300"/>
                </a:lnSpc>
              </a:pPr>
              <a:r>
                <a:rPr lang="en-US" sz="34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CHALLENGES FACED</a:t>
              </a:r>
              <a:endPara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259359" y="1209172"/>
              <a:ext cx="6473786" cy="2036733"/>
              <a:chOff x="7013614" y="1257210"/>
              <a:chExt cx="6473786" cy="2036733"/>
            </a:xfrm>
          </p:grpSpPr>
          <p:sp>
            <p:nvSpPr>
              <p:cNvPr id="8" name="Text 3"/>
              <p:cNvSpPr/>
              <p:nvPr/>
            </p:nvSpPr>
            <p:spPr>
              <a:xfrm>
                <a:off x="7013614" y="1257210"/>
                <a:ext cx="5547956" cy="3658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Raw data with date keys instead of actual dates.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5"/>
              <p:cNvSpPr/>
              <p:nvPr/>
            </p:nvSpPr>
            <p:spPr>
              <a:xfrm>
                <a:off x="7013614" y="1820634"/>
                <a:ext cx="5627966" cy="39606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Data spread across multiple tables and CSV files.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7"/>
              <p:cNvSpPr/>
              <p:nvPr/>
            </p:nvSpPr>
            <p:spPr>
              <a:xfrm>
                <a:off x="7013614" y="2371926"/>
                <a:ext cx="6473786" cy="42756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Missing calculated metrics like profit and production cost.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7"/>
              <p:cNvSpPr/>
              <p:nvPr/>
            </p:nvSpPr>
            <p:spPr>
              <a:xfrm>
                <a:off x="7013614" y="2954720"/>
                <a:ext cx="4462106" cy="33922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Limited or partial data for some 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years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Text 2"/>
            <p:cNvSpPr/>
            <p:nvPr/>
          </p:nvSpPr>
          <p:spPr>
            <a:xfrm>
              <a:off x="7259359" y="3654322"/>
              <a:ext cx="6690956" cy="10337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300"/>
                </a:lnSpc>
              </a:pPr>
              <a:r>
                <a:rPr lang="en-US" sz="34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HOW CHALLENGES WERE OVERCOME</a:t>
              </a:r>
              <a:endParaRPr lang="en-US" sz="34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259359" y="5017556"/>
              <a:ext cx="6473786" cy="2617684"/>
              <a:chOff x="7259359" y="5017556"/>
              <a:chExt cx="6473786" cy="2460904"/>
            </a:xfrm>
          </p:grpSpPr>
          <p:sp>
            <p:nvSpPr>
              <p:cNvPr id="20" name="Text 3"/>
              <p:cNvSpPr/>
              <p:nvPr/>
            </p:nvSpPr>
            <p:spPr>
              <a:xfrm>
                <a:off x="7259359" y="5017556"/>
                <a:ext cx="5547956" cy="3658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Converted date keys into proper date, month, quarter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ts val="215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     and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financial periods using SQL.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 5"/>
              <p:cNvSpPr/>
              <p:nvPr/>
            </p:nvSpPr>
            <p:spPr>
              <a:xfrm>
                <a:off x="7259359" y="5694141"/>
                <a:ext cx="5627966" cy="39606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Joined fact and dimension tables to retrieve 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product </a:t>
                </a:r>
              </a:p>
              <a:p>
                <a:pPr>
                  <a:lnSpc>
                    <a:spcPts val="2150"/>
                  </a:lnSpc>
                </a:pP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     and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customer details.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7"/>
              <p:cNvSpPr/>
              <p:nvPr/>
            </p:nvSpPr>
            <p:spPr>
              <a:xfrm>
                <a:off x="7259359" y="6400938"/>
                <a:ext cx="6473786" cy="42756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Calculated sales, cost, and profit using SQL and 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validated </a:t>
                </a:r>
              </a:p>
              <a:p>
                <a:pPr>
                  <a:lnSpc>
                    <a:spcPts val="2150"/>
                  </a:lnSpc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    results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in Excel.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7"/>
              <p:cNvSpPr/>
              <p:nvPr/>
            </p:nvSpPr>
            <p:spPr>
              <a:xfrm>
                <a:off x="7259359" y="7139237"/>
                <a:ext cx="4462106" cy="33922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150"/>
                  </a:lnSpc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Built structured dashboards using Excel pivot tables and </a:t>
                </a:r>
                <a:endPara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150"/>
                  </a:lnSpc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    KPIs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93790" y="1599486"/>
            <a:ext cx="1243132" cy="426244"/>
          </a:xfrm>
          <a:prstGeom prst="roundRect">
            <a:avLst>
              <a:gd name="adj" fmla="val 6386"/>
            </a:avLst>
          </a:prstGeom>
          <a:solidFill>
            <a:srgbClr val="E7E7E4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1360171"/>
            <a:ext cx="3002042" cy="501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1748790"/>
            <a:ext cx="10046851" cy="1076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CONCLUSION</a:t>
            </a:r>
            <a:endParaRPr 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1653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This comprehensive analysis has transformed raw data into actionable intelligence, providing Adventure Works Cycles with a clear roadmap for optimising sales, enhancing profitability, and driving sustainable growth.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1463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By leveraging these insights, we are poised to strengthen our market position, innovate our product offerings, and build lasting customer relationships.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21231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FUTURE READY</a:t>
            </a:r>
            <a:endParaRPr lang="en-US" sz="89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949" y="547911"/>
            <a:ext cx="12437341" cy="1418049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313699" y="1965960"/>
            <a:ext cx="12436591" cy="5257800"/>
          </a:xfrm>
        </p:spPr>
        <p:txBody>
          <a:bodyPr>
            <a:noAutofit/>
          </a:bodyPr>
          <a:lstStyle/>
          <a:p>
            <a:r>
              <a:rPr lang="en-US" b="1" cap="none" dirty="0" smtClean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Data  Analytics Pipeline &amp; Methodology</a:t>
            </a:r>
          </a:p>
          <a:p>
            <a:r>
              <a:rPr lang="en-US" b="1" cap="none" dirty="0" smtClean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Financial Performance Overview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Excel Dashboard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SQL Queries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Power Bi Dashboard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Tableau Dashboard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Key Findings &amp; Strategic Recommendations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Challenges Faced</a:t>
            </a:r>
            <a:r>
              <a:rPr lang="en-US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How Challenges Were Overcome</a:t>
            </a:r>
          </a:p>
          <a:p>
            <a:r>
              <a:rPr lang="en-US" b="1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Conclusion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973" y="516195"/>
            <a:ext cx="8060055" cy="96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DATA </a:t>
            </a:r>
            <a:r>
              <a:rPr lang="en-US" sz="3200" b="1" dirty="0" smtClean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 ANALYTICS </a:t>
            </a:r>
            <a:r>
              <a:rPr lang="en-US" sz="32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PIPELINE &amp; METHODOLOGY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1973" y="1971318"/>
            <a:ext cx="8060055" cy="5515332"/>
            <a:chOff x="541973" y="1971318"/>
            <a:chExt cx="8060055" cy="5231249"/>
          </a:xfrm>
        </p:grpSpPr>
        <p:grpSp>
          <p:nvGrpSpPr>
            <p:cNvPr id="20" name="Group 19"/>
            <p:cNvGrpSpPr/>
            <p:nvPr/>
          </p:nvGrpSpPr>
          <p:grpSpPr>
            <a:xfrm>
              <a:off x="541973" y="1971318"/>
              <a:ext cx="8060055" cy="1069061"/>
              <a:chOff x="541973" y="2110621"/>
              <a:chExt cx="8060055" cy="1069061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541973" y="2110621"/>
                <a:ext cx="154781" cy="1934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Light" pitchFamily="34" charset="-122"/>
                    <a:cs typeface="Times New Roman" panose="02020603050405020304" pitchFamily="18" charset="0"/>
                  </a:rPr>
                  <a:t>01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Shape 2"/>
              <p:cNvSpPr/>
              <p:nvPr/>
            </p:nvSpPr>
            <p:spPr>
              <a:xfrm>
                <a:off x="541973" y="2350889"/>
                <a:ext cx="8060055" cy="22860"/>
              </a:xfrm>
              <a:prstGeom prst="rect">
                <a:avLst/>
              </a:prstGeom>
              <a:solidFill>
                <a:srgbClr val="C8CAC1"/>
              </a:solidFill>
              <a:ln/>
            </p:spPr>
          </p:sp>
          <p:sp>
            <p:nvSpPr>
              <p:cNvPr id="6" name="Text 3"/>
              <p:cNvSpPr/>
              <p:nvPr/>
            </p:nvSpPr>
            <p:spPr>
              <a:xfrm>
                <a:off x="541973" y="2474000"/>
                <a:ext cx="3683437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DATA COLLECTION &amp; PREPARATION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541973" y="2808803"/>
                <a:ext cx="8060055" cy="37087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Gathered multi-year transactional data covering orders, customers, products, and sales territories </a:t>
                </a:r>
                <a:endPara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across 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global </a:t>
                </a:r>
                <a:r>
                  <a:rPr lang="en-US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markets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41973" y="3327440"/>
              <a:ext cx="8060055" cy="1193720"/>
              <a:chOff x="541973" y="3327440"/>
              <a:chExt cx="8060055" cy="1193720"/>
            </a:xfrm>
          </p:grpSpPr>
          <p:sp>
            <p:nvSpPr>
              <p:cNvPr id="8" name="Text 5"/>
              <p:cNvSpPr/>
              <p:nvPr/>
            </p:nvSpPr>
            <p:spPr>
              <a:xfrm>
                <a:off x="541973" y="3327440"/>
                <a:ext cx="154781" cy="1934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Light" pitchFamily="34" charset="-122"/>
                    <a:cs typeface="Times New Roman" panose="02020603050405020304" pitchFamily="18" charset="0"/>
                  </a:rPr>
                  <a:t>02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Shape 6"/>
              <p:cNvSpPr/>
              <p:nvPr/>
            </p:nvSpPr>
            <p:spPr>
              <a:xfrm>
                <a:off x="541973" y="3567708"/>
                <a:ext cx="8060055" cy="22860"/>
              </a:xfrm>
              <a:prstGeom prst="rect">
                <a:avLst/>
              </a:prstGeom>
              <a:solidFill>
                <a:srgbClr val="C8CAC1"/>
              </a:solidFill>
              <a:ln/>
            </p:spPr>
          </p:sp>
          <p:sp>
            <p:nvSpPr>
              <p:cNvPr id="10" name="Text 7"/>
              <p:cNvSpPr/>
              <p:nvPr/>
            </p:nvSpPr>
            <p:spPr>
              <a:xfrm>
                <a:off x="541973" y="3690818"/>
                <a:ext cx="3642241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EXCEL MODELLING &amp; DASHBOARDS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541973" y="4025622"/>
                <a:ext cx="8060055" cy="4955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Created pivot tables, calculated fields, and interactive dashboards for month/year/quarter analysis and country/product performance tracking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41973" y="4792028"/>
              <a:ext cx="8060055" cy="1193720"/>
              <a:chOff x="541973" y="4792028"/>
              <a:chExt cx="8060055" cy="1193720"/>
            </a:xfrm>
          </p:grpSpPr>
          <p:sp>
            <p:nvSpPr>
              <p:cNvPr id="12" name="Text 9"/>
              <p:cNvSpPr/>
              <p:nvPr/>
            </p:nvSpPr>
            <p:spPr>
              <a:xfrm>
                <a:off x="541973" y="4792028"/>
                <a:ext cx="154781" cy="1934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Light" pitchFamily="34" charset="-122"/>
                    <a:cs typeface="Times New Roman" panose="02020603050405020304" pitchFamily="18" charset="0"/>
                  </a:rPr>
                  <a:t>03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Shape 10"/>
              <p:cNvSpPr/>
              <p:nvPr/>
            </p:nvSpPr>
            <p:spPr>
              <a:xfrm>
                <a:off x="541973" y="5032296"/>
                <a:ext cx="8060055" cy="22860"/>
              </a:xfrm>
              <a:prstGeom prst="rect">
                <a:avLst/>
              </a:prstGeom>
              <a:solidFill>
                <a:srgbClr val="C8CAC1"/>
              </a:solidFill>
              <a:ln/>
            </p:spPr>
          </p:sp>
          <p:sp>
            <p:nvSpPr>
              <p:cNvPr id="14" name="Text 11"/>
              <p:cNvSpPr/>
              <p:nvPr/>
            </p:nvSpPr>
            <p:spPr>
              <a:xfrm>
                <a:off x="541973" y="5155406"/>
                <a:ext cx="3454122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MYSQL DATABASE DEVELOPMENT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 12"/>
              <p:cNvSpPr/>
              <p:nvPr/>
            </p:nvSpPr>
            <p:spPr>
              <a:xfrm>
                <a:off x="541973" y="5490210"/>
                <a:ext cx="8060055" cy="49553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Designed and populated relational database with fact and dimension tables, performed date transformations and business metric calculations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41973" y="6256615"/>
              <a:ext cx="8060055" cy="945952"/>
              <a:chOff x="541973" y="6256615"/>
              <a:chExt cx="8060055" cy="945952"/>
            </a:xfrm>
          </p:grpSpPr>
          <p:sp>
            <p:nvSpPr>
              <p:cNvPr id="16" name="Text 13"/>
              <p:cNvSpPr/>
              <p:nvPr/>
            </p:nvSpPr>
            <p:spPr>
              <a:xfrm>
                <a:off x="541973" y="6256615"/>
                <a:ext cx="154781" cy="19347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Light" pitchFamily="34" charset="-122"/>
                    <a:cs typeface="Times New Roman" panose="02020603050405020304" pitchFamily="18" charset="0"/>
                  </a:rPr>
                  <a:t>04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hape 14"/>
              <p:cNvSpPr/>
              <p:nvPr/>
            </p:nvSpPr>
            <p:spPr>
              <a:xfrm>
                <a:off x="541973" y="6496883"/>
                <a:ext cx="8060055" cy="22860"/>
              </a:xfrm>
              <a:prstGeom prst="rect">
                <a:avLst/>
              </a:prstGeom>
              <a:solidFill>
                <a:srgbClr val="C8CAC1"/>
              </a:solidFill>
              <a:ln/>
            </p:spPr>
          </p:sp>
          <p:sp>
            <p:nvSpPr>
              <p:cNvPr id="18" name="Text 15"/>
              <p:cNvSpPr/>
              <p:nvPr/>
            </p:nvSpPr>
            <p:spPr>
              <a:xfrm>
                <a:off x="541973" y="6619994"/>
                <a:ext cx="2958108" cy="2419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900"/>
                  </a:lnSpc>
                  <a:buNone/>
                </a:pPr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ADVANCED VISUALISATION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16"/>
              <p:cNvSpPr/>
              <p:nvPr/>
            </p:nvSpPr>
            <p:spPr>
              <a:xfrm>
                <a:off x="541973" y="6954798"/>
                <a:ext cx="8060055" cy="2477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Developed comprehensive dashboards in Power BI and Tableau for stakeholder reporting and strategic </a:t>
                </a:r>
                <a:endPara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ts val="1950"/>
                  </a:lnSpc>
                  <a:buNone/>
                </a:pPr>
                <a:r>
                  <a:rPr lang="en-US" sz="16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decision-making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13780" y="1340168"/>
            <a:ext cx="11989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FINANCIAL PERFORMANCE OVERVIEW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3780" y="21508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Analysis period: 2010-2014 (primary focus on 2011-2013 peak performance years)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13780" y="3236476"/>
            <a:ext cx="13042820" cy="2602349"/>
            <a:chOff x="793790" y="3962281"/>
            <a:chExt cx="13042820" cy="2602349"/>
          </a:xfrm>
        </p:grpSpPr>
        <p:sp>
          <p:nvSpPr>
            <p:cNvPr id="7" name="Text 4"/>
            <p:cNvSpPr/>
            <p:nvPr/>
          </p:nvSpPr>
          <p:spPr>
            <a:xfrm>
              <a:off x="793790" y="3962281"/>
              <a:ext cx="3048000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585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$29.36M</a:t>
              </a:r>
              <a:endParaRPr lang="en-US" sz="58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793790" y="4994077"/>
              <a:ext cx="3048000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TOTAL SALES REVENUE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793790" y="5838825"/>
              <a:ext cx="304800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Cumulative sales across all markets and product categories</a:t>
              </a:r>
              <a:endPara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4125278" y="3962281"/>
              <a:ext cx="3048119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585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$12.08M</a:t>
              </a:r>
              <a:endParaRPr lang="en-US" sz="58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4245024" y="51646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TOTAL PROFIT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4178498" y="5702737"/>
              <a:ext cx="304811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Strong profitability demonstrating effective cost management</a:t>
              </a:r>
              <a:endPara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7456884" y="3962281"/>
              <a:ext cx="3048119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585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41%</a:t>
              </a:r>
              <a:endParaRPr lang="en-US" sz="58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7563326" y="51646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PROFIT MARGIN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7483494" y="5702736"/>
              <a:ext cx="304811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Exceptionally healthy margin for manufacturing industry</a:t>
              </a:r>
              <a:endPara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10788491" y="3962281"/>
              <a:ext cx="3048119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585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60,398</a:t>
              </a:r>
              <a:endParaRPr lang="en-US" sz="58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4"/>
            <p:cNvSpPr/>
            <p:nvPr/>
          </p:nvSpPr>
          <p:spPr>
            <a:xfrm>
              <a:off x="10894933" y="516302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55575A"/>
                  </a:solidFill>
                  <a:latin typeface="Times New Roman" panose="02020603050405020304" pitchFamily="18" charset="0"/>
                  <a:ea typeface="Hubot Sans Bold" pitchFamily="34" charset="-122"/>
                  <a:cs typeface="Times New Roman" panose="02020603050405020304" pitchFamily="18" charset="0"/>
                </a:rPr>
                <a:t>TOTAL ORDERS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15"/>
            <p:cNvSpPr/>
            <p:nvPr/>
          </p:nvSpPr>
          <p:spPr>
            <a:xfrm>
              <a:off x="10788491" y="5703689"/>
              <a:ext cx="304811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Unique transactions processed across all channels</a:t>
              </a:r>
              <a:endPara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975"/>
            <a:ext cx="9266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YEAR-ON-YEAR SALES TRENDS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0457"/>
            <a:ext cx="6924437" cy="3877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2672120"/>
            <a:ext cx="3599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2013: THE GOLDEN YEAR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279249" y="3253264"/>
            <a:ext cx="556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2013 represented a watershed moment, accounting for over 55% of total sales across the analysis period. This exceptional performance suggests successful product launches, effective marketing campaigns, or favourable market conditions.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279249" y="4908947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The dramatic spike warrants deeper investigation into specific strategies, customer segments, and competitive positioning that drove this remarkable growth.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170320"/>
            <a:ext cx="12515849" cy="848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SEASONAL SALES PATTERNS &amp; QUARTERLY PERFORMANCE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90298" y="2376488"/>
            <a:ext cx="167020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31%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669536" y="2376488"/>
            <a:ext cx="167020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26%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4290298" y="5399484"/>
            <a:ext cx="167020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24%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8669536" y="5399484"/>
            <a:ext cx="1670209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19%</a:t>
            </a:r>
            <a:endParaRPr lang="en-US" sz="265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935843" y="1431845"/>
            <a:ext cx="8588931" cy="5740479"/>
            <a:chOff x="3020735" y="1527810"/>
            <a:chExt cx="8588931" cy="5740479"/>
          </a:xfrm>
        </p:grpSpPr>
        <p:grpSp>
          <p:nvGrpSpPr>
            <p:cNvPr id="20" name="Group 19"/>
            <p:cNvGrpSpPr/>
            <p:nvPr/>
          </p:nvGrpSpPr>
          <p:grpSpPr>
            <a:xfrm>
              <a:off x="3020735" y="1527810"/>
              <a:ext cx="8588931" cy="5740479"/>
              <a:chOff x="3020735" y="1527810"/>
              <a:chExt cx="8588931" cy="5740479"/>
            </a:xfrm>
          </p:grpSpPr>
          <p:pic>
            <p:nvPicPr>
              <p:cNvPr id="4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7061" y="1527810"/>
                <a:ext cx="2036921" cy="2036921"/>
              </a:xfrm>
              <a:prstGeom prst="rect">
                <a:avLst/>
              </a:prstGeom>
            </p:spPr>
          </p:pic>
          <p:sp>
            <p:nvSpPr>
              <p:cNvPr id="5" name="Text 2"/>
              <p:cNvSpPr/>
              <p:nvPr/>
            </p:nvSpPr>
            <p:spPr>
              <a:xfrm>
                <a:off x="4276844" y="3734395"/>
                <a:ext cx="1697355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Q4 PERFORMANCE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3020735" y="4028003"/>
                <a:ext cx="4209574" cy="21728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Highest quarterly sales at $9.11M driven by year-end holidays</a:t>
                </a: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" name="Image 1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6299" y="1527810"/>
                <a:ext cx="2036921" cy="2036921"/>
              </a:xfrm>
              <a:prstGeom prst="rect">
                <a:avLst/>
              </a:prstGeom>
            </p:spPr>
          </p:pic>
          <p:sp>
            <p:nvSpPr>
              <p:cNvPr id="9" name="Text 5"/>
              <p:cNvSpPr/>
              <p:nvPr/>
            </p:nvSpPr>
            <p:spPr>
              <a:xfrm>
                <a:off x="8656082" y="3734395"/>
                <a:ext cx="1697355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Q3 PERFORMANCE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6"/>
              <p:cNvSpPr/>
              <p:nvPr/>
            </p:nvSpPr>
            <p:spPr>
              <a:xfrm>
                <a:off x="7399973" y="4028003"/>
                <a:ext cx="4209693" cy="21728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Strong summer cycling season with $7.64M in sales</a:t>
                </a: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Image 2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7061" y="4550807"/>
                <a:ext cx="2036921" cy="2036921"/>
              </a:xfrm>
              <a:prstGeom prst="rect">
                <a:avLst/>
              </a:prstGeom>
            </p:spPr>
          </p:pic>
          <p:sp>
            <p:nvSpPr>
              <p:cNvPr id="13" name="Text 8"/>
              <p:cNvSpPr/>
              <p:nvPr/>
            </p:nvSpPr>
            <p:spPr>
              <a:xfrm>
                <a:off x="4276844" y="6757392"/>
                <a:ext cx="1697355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Q2 PERFORMANCE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9"/>
              <p:cNvSpPr/>
              <p:nvPr/>
            </p:nvSpPr>
            <p:spPr>
              <a:xfrm>
                <a:off x="3020735" y="7051000"/>
                <a:ext cx="4209574" cy="21728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Spring momentum building with $7.09M revenue</a:t>
                </a: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Image 3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6299" y="4550807"/>
                <a:ext cx="2036921" cy="2036921"/>
              </a:xfrm>
              <a:prstGeom prst="rect">
                <a:avLst/>
              </a:prstGeom>
            </p:spPr>
          </p:pic>
          <p:sp>
            <p:nvSpPr>
              <p:cNvPr id="17" name="Text 11"/>
              <p:cNvSpPr/>
              <p:nvPr/>
            </p:nvSpPr>
            <p:spPr>
              <a:xfrm>
                <a:off x="8656082" y="6757392"/>
                <a:ext cx="1697355" cy="21216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650"/>
                  </a:lnSpc>
                  <a:buNone/>
                </a:pP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Q1 PERFORMANCE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Text 12"/>
            <p:cNvSpPr/>
            <p:nvPr/>
          </p:nvSpPr>
          <p:spPr>
            <a:xfrm>
              <a:off x="7399973" y="7051000"/>
              <a:ext cx="4209693" cy="21728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Slowest quarter at $5.52M reflecting winter seasonality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 13"/>
          <p:cNvSpPr/>
          <p:nvPr/>
        </p:nvSpPr>
        <p:spPr>
          <a:xfrm>
            <a:off x="285750" y="7585411"/>
            <a:ext cx="14047470" cy="292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Clear seasonality visible with peaks during Q4 holiday season (November-December) and summer cycling months (June-August). February and January consistently show weakest performance.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40129" y="820102"/>
            <a:ext cx="9351407" cy="931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MARKET DISTRIBUTION &amp; GEOGRAPHIC OPPORTUNITIES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0129" y="2499501"/>
            <a:ext cx="4631717" cy="437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CURRENT MARKET PRESENCE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40129" y="3206911"/>
            <a:ext cx="5808629" cy="1826776"/>
            <a:chOff x="1175101" y="2505194"/>
            <a:chExt cx="4495369" cy="1109067"/>
          </a:xfrm>
        </p:grpSpPr>
        <p:sp>
          <p:nvSpPr>
            <p:cNvPr id="8" name="Text 6"/>
            <p:cNvSpPr/>
            <p:nvPr/>
          </p:nvSpPr>
          <p:spPr>
            <a:xfrm>
              <a:off x="1175101" y="3085742"/>
              <a:ext cx="4495369" cy="2382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just">
                <a:lnSpc>
                  <a:spcPts val="1850"/>
                </a:lnSpc>
                <a:buSzPct val="100000"/>
                <a:buChar char="•"/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Europe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 — Emerging markets in France, UK, and Germany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175101" y="2505194"/>
              <a:ext cx="4495369" cy="2382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just">
                <a:lnSpc>
                  <a:spcPts val="1850"/>
                </a:lnSpc>
                <a:buSzPct val="100000"/>
                <a:buChar char="•"/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United States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 — Dominant market with strongest sales contribution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1175101" y="2795468"/>
              <a:ext cx="4495369" cy="2382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just">
                <a:lnSpc>
                  <a:spcPts val="1850"/>
                </a:lnSpc>
                <a:buSzPct val="100000"/>
                <a:buChar char="•"/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Canada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 — Established presence with growth potential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175101" y="3376017"/>
              <a:ext cx="4495369" cy="2382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just">
                <a:lnSpc>
                  <a:spcPts val="1850"/>
                </a:lnSpc>
                <a:buSzPct val="100000"/>
                <a:buChar char="•"/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Pacific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Roboto Condensed" pitchFamily="34" charset="-122"/>
                  <a:cs typeface="Times New Roman" panose="02020603050405020304" pitchFamily="18" charset="0"/>
                </a:rPr>
                <a:t> — Initial foothold in Australia</a:t>
              </a:r>
              <a:endPara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433" y="1898579"/>
            <a:ext cx="4529138" cy="45291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40129" y="7148512"/>
            <a:ext cx="12424412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Strategic Insight: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Roboto Condensed" pitchFamily="34" charset="-122"/>
                <a:cs typeface="Times New Roman" panose="02020603050405020304" pitchFamily="18" charset="0"/>
              </a:rPr>
              <a:t> Significant opportunity exists to expand aggressively in under-penetrated European and Asia-Pacific markets where cycling culture is strong but Adventure Works presence remains limited.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34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Hubot Sans Bold" pitchFamily="34" charset="-122"/>
                <a:cs typeface="Times New Roman" panose="02020603050405020304" pitchFamily="18" charset="0"/>
              </a:rPr>
              <a:t>TOP-PERFORMING PRODUCTS &amp; CATEGORIES</a:t>
            </a:r>
            <a:endParaRPr lang="en-US" sz="445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62371" y="2453342"/>
            <a:ext cx="13042820" cy="3470732"/>
            <a:chOff x="793790" y="2167592"/>
            <a:chExt cx="13042820" cy="3470732"/>
          </a:xfrm>
        </p:grpSpPr>
        <p:grpSp>
          <p:nvGrpSpPr>
            <p:cNvPr id="13" name="Group 12"/>
            <p:cNvGrpSpPr/>
            <p:nvPr/>
          </p:nvGrpSpPr>
          <p:grpSpPr>
            <a:xfrm>
              <a:off x="793790" y="2167592"/>
              <a:ext cx="11296173" cy="1490663"/>
              <a:chOff x="793790" y="3373755"/>
              <a:chExt cx="11296173" cy="149066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93790" y="3373755"/>
                <a:ext cx="6854071" cy="1490663"/>
                <a:chOff x="793790" y="3373755"/>
                <a:chExt cx="6854071" cy="1490663"/>
              </a:xfrm>
            </p:grpSpPr>
            <p:pic>
              <p:nvPicPr>
                <p:cNvPr id="3" name="Image 0" descr="preencoded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3790" y="3373755"/>
                  <a:ext cx="2411968" cy="1490663"/>
                </a:xfrm>
                <a:prstGeom prst="rect">
                  <a:avLst/>
                </a:prstGeom>
              </p:spPr>
            </p:pic>
            <p:pic>
              <p:nvPicPr>
                <p:cNvPr id="6" name="Image 1" descr="preencoded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35893" y="3373755"/>
                  <a:ext cx="2411968" cy="1490663"/>
                </a:xfrm>
                <a:prstGeom prst="rect">
                  <a:avLst/>
                </a:prstGeom>
              </p:spPr>
            </p:pic>
          </p:grpSp>
          <p:pic>
            <p:nvPicPr>
              <p:cNvPr id="9" name="Image 2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7995" y="3373755"/>
                <a:ext cx="2411968" cy="1490663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793790" y="4059197"/>
              <a:ext cx="13042820" cy="1579127"/>
              <a:chOff x="793790" y="5147905"/>
              <a:chExt cx="13042820" cy="1579127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793790" y="5147905"/>
                <a:ext cx="2656653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ROAD BICYCLES</a:t>
                </a:r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Text 2"/>
              <p:cNvSpPr/>
              <p:nvPr/>
            </p:nvSpPr>
            <p:spPr>
              <a:xfrm>
                <a:off x="793790" y="5638324"/>
                <a:ext cx="3896677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Road-350-W </a:t>
                </a:r>
                <a:r>
                  <a:rPr lang="en-US" sz="17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Black</a:t>
                </a:r>
                <a:r>
                  <a:rPr lang="en-US" sz="17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sz="1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48 and similar models drive majority of revenue with strong margins and customer loyalty</a:t>
                </a:r>
                <a:endParaRPr lang="en-US" sz="17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 3"/>
              <p:cNvSpPr/>
              <p:nvPr/>
            </p:nvSpPr>
            <p:spPr>
              <a:xfrm>
                <a:off x="5235893" y="5147905"/>
                <a:ext cx="2691572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CYCLING APPAREL</a:t>
                </a:r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4"/>
              <p:cNvSpPr/>
              <p:nvPr/>
            </p:nvSpPr>
            <p:spPr>
              <a:xfrm>
                <a:off x="5235893" y="5638324"/>
                <a:ext cx="3896677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Short-Sleeve Classic Jerseys across sizes generate consistent volume with healthy profit margins</a:t>
                </a:r>
                <a:endParaRPr lang="en-US" sz="17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 5"/>
              <p:cNvSpPr/>
              <p:nvPr/>
            </p:nvSpPr>
            <p:spPr>
              <a:xfrm>
                <a:off x="9677995" y="5147905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Hubot Sans Bold" pitchFamily="34" charset="-122"/>
                    <a:cs typeface="Times New Roman" panose="02020603050405020304" pitchFamily="18" charset="0"/>
                  </a:rPr>
                  <a:t>ACCESSORIES</a:t>
                </a:r>
                <a:endPara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 6"/>
              <p:cNvSpPr/>
              <p:nvPr/>
            </p:nvSpPr>
            <p:spPr>
              <a:xfrm>
                <a:off x="9677995" y="5638324"/>
                <a:ext cx="4158615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Roboto Condensed" pitchFamily="34" charset="-122"/>
                    <a:cs typeface="Times New Roman" panose="02020603050405020304" pitchFamily="18" charset="0"/>
                  </a:rPr>
                  <a:t>Half-Finger Gloves, Racing Socks, Water Bottles, and Patch Kits provide strong complementary revenue streams</a:t>
                </a:r>
                <a:endParaRPr lang="en-US" sz="17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669" y="125001"/>
            <a:ext cx="12437341" cy="110943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 Dashboard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497330"/>
            <a:ext cx="14356080" cy="6606540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4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5856</TotalTime>
  <Words>796</Words>
  <Application>Microsoft Office PowerPoint</Application>
  <PresentationFormat>Custom</PresentationFormat>
  <Paragraphs>125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Hubot Sans Bold</vt:lpstr>
      <vt:lpstr>Calibri</vt:lpstr>
      <vt:lpstr>Wingdings</vt:lpstr>
      <vt:lpstr>Arial</vt:lpstr>
      <vt:lpstr>Tw Cen MT</vt:lpstr>
      <vt:lpstr>Times New Roman</vt:lpstr>
      <vt:lpstr>Hubot Sans Light</vt:lpstr>
      <vt:lpstr>Roboto Condensed</vt:lpstr>
      <vt:lpstr>Droplet</vt:lpstr>
      <vt:lpstr>PowerPoint Presentation</vt:lpstr>
      <vt:lpstr>Index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Excel Dashboard</vt:lpstr>
      <vt:lpstr>SQl Queries</vt:lpstr>
      <vt:lpstr>SQl Queries</vt:lpstr>
      <vt:lpstr>SQl Queries</vt:lpstr>
      <vt:lpstr>Power bi Dashboard</vt:lpstr>
      <vt:lpstr>Power bi Dashboard</vt:lpstr>
      <vt:lpstr>Tableau dashboard</vt:lpstr>
      <vt:lpstr>Tableau dashboard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MANASI</dc:creator>
  <cp:lastModifiedBy>ADMIN</cp:lastModifiedBy>
  <cp:revision>41</cp:revision>
  <dcterms:created xsi:type="dcterms:W3CDTF">2026-01-14T03:14:26Z</dcterms:created>
  <dcterms:modified xsi:type="dcterms:W3CDTF">2026-01-19T16:50:31Z</dcterms:modified>
</cp:coreProperties>
</file>